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8" r:id="rId4"/>
    <p:sldId id="272" r:id="rId5"/>
    <p:sldId id="260" r:id="rId6"/>
    <p:sldId id="261" r:id="rId7"/>
    <p:sldId id="276" r:id="rId8"/>
    <p:sldId id="263" r:id="rId9"/>
    <p:sldId id="264" r:id="rId10"/>
    <p:sldId id="273" r:id="rId11"/>
    <p:sldId id="275" r:id="rId12"/>
    <p:sldId id="267" r:id="rId13"/>
    <p:sldId id="265" r:id="rId14"/>
    <p:sldId id="266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2AC470-B948-4919-A386-78426D1B81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Bonn </a:t>
            </a:r>
            <a:r>
              <a:rPr lang="en-US" dirty="0" err="1" smtClean="0"/>
              <a:t>pic</a:t>
            </a:r>
            <a:r>
              <a:rPr lang="en-US" dirty="0" smtClean="0"/>
              <a:t>. Never documented at TD. Hypothesis</a:t>
            </a:r>
            <a:r>
              <a:rPr lang="en-US" baseline="0" dirty="0" smtClean="0"/>
              <a:t> – they can see all lines. </a:t>
            </a:r>
            <a:r>
              <a:rPr lang="en-US" dirty="0" smtClean="0"/>
              <a:t>Concern</a:t>
            </a:r>
            <a:r>
              <a:rPr lang="en-US" baseline="0" dirty="0" smtClean="0"/>
              <a:t> still exists. Concern not new…Falcon concern 90s, spill/lines -delisted. Decided a closer look was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 to eagles. Normally</a:t>
            </a:r>
            <a:r>
              <a:rPr lang="en-US" baseline="0" dirty="0" smtClean="0"/>
              <a:t> few 20yrs ago. Now up to 45. Coincides with delisting. Public awareness growing </a:t>
            </a:r>
            <a:r>
              <a:rPr lang="en-US" baseline="0" dirty="0" err="1" smtClean="0"/>
              <a:t>seufert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3million/yr. Spawn </a:t>
            </a:r>
            <a:r>
              <a:rPr lang="en-US" dirty="0" err="1" smtClean="0"/>
              <a:t>reserviors</a:t>
            </a:r>
            <a:r>
              <a:rPr lang="en-US" dirty="0" smtClean="0"/>
              <a:t>.</a:t>
            </a:r>
            <a:r>
              <a:rPr lang="en-US" baseline="0" dirty="0" smtClean="0"/>
              <a:t> Wimpy fish. Winter no spill. Likely most sluiceway passage.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FFU assisted - Eagle observation ’12 ~130</a:t>
            </a:r>
            <a:r>
              <a:rPr lang="en-US" baseline="0" dirty="0" smtClean="0"/>
              <a:t>hrs observations</a:t>
            </a:r>
            <a:r>
              <a:rPr lang="en-US" dirty="0" smtClean="0"/>
              <a:t>. Avoid lines. No contact. No flinches.</a:t>
            </a:r>
            <a:r>
              <a:rPr lang="en-US" baseline="0" dirty="0" smtClean="0"/>
              <a:t> Study again ‘13. Conclusion so far - No new lines unless removable in 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boat 10k/month. One month worth.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gulls – no mergansers cormorants during </a:t>
            </a:r>
            <a:r>
              <a:rPr lang="en-US" baseline="0" dirty="0" err="1" smtClean="0"/>
              <a:t>juv</a:t>
            </a:r>
            <a:r>
              <a:rPr lang="en-US" baseline="0" dirty="0" smtClean="0"/>
              <a:t> season, terns like other inland projects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Gull</a:t>
            </a:r>
            <a:r>
              <a:rPr lang="en-US" baseline="0" dirty="0" smtClean="0"/>
              <a:t> factory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baseline="0" dirty="0" smtClean="0"/>
              <a:t> 2000 data start. ‘02 NEPA-NWW EA. ‘06 abatement definition difference. ‘09 new lines/more hazing/lethal for study only. ‘11 high flow. ‘12 data being processed, expect to come up slightly. Future management being debated, lack funding, performance testing….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‘11 high flow year. </a:t>
            </a:r>
            <a:r>
              <a:rPr lang="en-US" smtClean="0"/>
              <a:t>Continued increase.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</a:t>
            </a:r>
            <a:r>
              <a:rPr lang="en-US" baseline="0" dirty="0" smtClean="0"/>
              <a:t> monitor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Peninsula</a:t>
            </a:r>
            <a:r>
              <a:rPr lang="en-US" baseline="0" dirty="0" smtClean="0"/>
              <a:t> hazing below bridge. Lines above bridge, but ineffective during low flow. Boat hazing next season.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Hazing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</p:spPr>
      </p:pic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51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47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</p:spPr>
          </p:pic>
          <p:pic>
            <p:nvPicPr>
              <p:cNvPr id="1045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</p:spPr>
          </p:pic>
        </p:grpSp>
        <p:pic>
          <p:nvPicPr>
            <p:cNvPr id="1032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US Army Corps of Engineers</a:t>
            </a:r>
          </a:p>
          <a:p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3080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414338" y="642302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1400" b="1"/>
              <a:t>PORTLAND DISTRICT</a:t>
            </a:r>
            <a:endParaRPr lang="en-US" sz="1400" b="1" baseline="-2500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4C036D04-3C30-4A24-B1A8-DFCD4B1E29A5}" type="slidenum">
              <a:rPr lang="en-US" sz="1200"/>
              <a:pPr algn="ctr">
                <a:spcBef>
                  <a:spcPct val="50000"/>
                </a:spcBef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Dam Birds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Inland Avian Workshop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November 2015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DA hazing gulls Navlock penins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-259216"/>
            <a:ext cx="9753600" cy="7376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Raptor / Line Contact</a:t>
            </a:r>
            <a:endParaRPr lang="en-US" dirty="0"/>
          </a:p>
        </p:txBody>
      </p:sp>
      <p:pic>
        <p:nvPicPr>
          <p:cNvPr id="4" name="Content Placeholder 3" descr="Osprey hitting wire Bon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371600"/>
            <a:ext cx="7772400" cy="4191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Westrick</a:t>
            </a:r>
            <a:r>
              <a:rPr lang="en-US" dirty="0" smtClean="0"/>
              <a:t> Park Eagles</a:t>
            </a:r>
            <a:endParaRPr lang="en-US" dirty="0"/>
          </a:p>
        </p:txBody>
      </p:sp>
      <p:pic>
        <p:nvPicPr>
          <p:cNvPr id="4" name="Content Placeholder 3" descr="Eagle westri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5181600" cy="4267200"/>
          </a:xfrm>
        </p:spPr>
      </p:pic>
      <p:pic>
        <p:nvPicPr>
          <p:cNvPr id="5" name="Content Placeholder 3" descr="P101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38600" y="1524000"/>
            <a:ext cx="487644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Food Source</a:t>
            </a:r>
            <a:endParaRPr lang="en-US" dirty="0"/>
          </a:p>
        </p:txBody>
      </p:sp>
      <p:pic>
        <p:nvPicPr>
          <p:cNvPr id="4" name="Content Placeholder 3" descr="032906sh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600200"/>
            <a:ext cx="7696200" cy="4038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990600" y="609600"/>
            <a:ext cx="6894576" cy="5303520"/>
            <a:chOff x="1143000" y="381000"/>
            <a:chExt cx="6894576" cy="5303520"/>
          </a:xfrm>
        </p:grpSpPr>
        <p:grpSp>
          <p:nvGrpSpPr>
            <p:cNvPr id="142" name="Group 141"/>
            <p:cNvGrpSpPr/>
            <p:nvPr/>
          </p:nvGrpSpPr>
          <p:grpSpPr>
            <a:xfrm>
              <a:off x="1143000" y="381000"/>
              <a:ext cx="6894576" cy="5303520"/>
              <a:chOff x="1143000" y="381000"/>
              <a:chExt cx="6894576" cy="5303520"/>
            </a:xfrm>
          </p:grpSpPr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3" cstate="print"/>
              <a:srcRect t="7842" r="40000" b="25811"/>
              <a:stretch>
                <a:fillRect/>
              </a:stretch>
            </p:blipFill>
            <p:spPr bwMode="auto">
              <a:xfrm>
                <a:off x="1143000" y="381000"/>
                <a:ext cx="6894576" cy="530352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</p:pic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1386840" y="441960"/>
                <a:ext cx="6309360" cy="5120640"/>
                <a:chOff x="1566" y="6196"/>
                <a:chExt cx="8387" cy="6886"/>
              </a:xfrm>
            </p:grpSpPr>
            <p:sp>
              <p:nvSpPr>
                <p:cNvPr id="3075" name="AutoShape 3"/>
                <p:cNvSpPr>
                  <a:spLocks noChangeArrowheads="1"/>
                </p:cNvSpPr>
                <p:nvPr/>
              </p:nvSpPr>
              <p:spPr bwMode="auto">
                <a:xfrm>
                  <a:off x="3720" y="11154"/>
                  <a:ext cx="86" cy="86"/>
                </a:xfrm>
                <a:prstGeom prst="flowChartConnector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" name="Group 4"/>
                <p:cNvGrpSpPr>
                  <a:grpSpLocks/>
                </p:cNvGrpSpPr>
                <p:nvPr/>
              </p:nvGrpSpPr>
              <p:grpSpPr bwMode="auto">
                <a:xfrm>
                  <a:off x="1566" y="6196"/>
                  <a:ext cx="8387" cy="6886"/>
                  <a:chOff x="1566" y="6196"/>
                  <a:chExt cx="8387" cy="6886"/>
                </a:xfrm>
              </p:grpSpPr>
              <p:sp>
                <p:nvSpPr>
                  <p:cNvPr id="3077" name="AutoShape 5"/>
                  <p:cNvSpPr>
                    <a:spLocks noChangeArrowheads="1"/>
                  </p:cNvSpPr>
                  <p:nvPr/>
                </p:nvSpPr>
                <p:spPr bwMode="auto">
                  <a:xfrm>
                    <a:off x="4446" y="11273"/>
                    <a:ext cx="86" cy="86"/>
                  </a:xfrm>
                  <a:prstGeom prst="flowChartConnector">
                    <a:avLst/>
                  </a:prstGeom>
                  <a:solidFill>
                    <a:srgbClr val="92D05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566" y="6196"/>
                    <a:ext cx="8387" cy="6886"/>
                    <a:chOff x="1566" y="6196"/>
                    <a:chExt cx="8387" cy="6886"/>
                  </a:xfrm>
                </p:grpSpPr>
                <p:sp>
                  <p:nvSpPr>
                    <p:cNvPr id="3079" name="AutoShap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6" y="10866"/>
                      <a:ext cx="86" cy="86"/>
                    </a:xfrm>
                    <a:prstGeom prst="flowChartConnector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" name="AutoShap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5" y="10475"/>
                      <a:ext cx="86" cy="86"/>
                    </a:xfrm>
                    <a:prstGeom prst="flowChartConnector">
                      <a:avLst/>
                    </a:prstGeom>
                    <a:solidFill>
                      <a:srgbClr val="92D05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6" y="6196"/>
                      <a:ext cx="8387" cy="6886"/>
                      <a:chOff x="1566" y="6196"/>
                      <a:chExt cx="8387" cy="6886"/>
                    </a:xfrm>
                  </p:grpSpPr>
                  <p:sp>
                    <p:nvSpPr>
                      <p:cNvPr id="3082" name="AutoShap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64" y="11010"/>
                        <a:ext cx="86" cy="86"/>
                      </a:xfrm>
                      <a:prstGeom prst="flowChartConnector">
                        <a:avLst/>
                      </a:prstGeom>
                      <a:solidFill>
                        <a:srgbClr val="92D05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6" y="6196"/>
                        <a:ext cx="8387" cy="6886"/>
                        <a:chOff x="1611" y="6196"/>
                        <a:chExt cx="8387" cy="6886"/>
                      </a:xfrm>
                    </p:grpSpPr>
                    <p:sp>
                      <p:nvSpPr>
                        <p:cNvPr id="3084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90" y="12675"/>
                          <a:ext cx="1821" cy="4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cs typeface="Arial" pitchFamily="34" charset="0"/>
                            </a:rPr>
                            <a:t> OREGON </a:t>
                          </a:r>
                          <a:endParaRPr kumimoji="0" lang="en-US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" name="Group 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11" y="6196"/>
                          <a:ext cx="8387" cy="6633"/>
                          <a:chOff x="1611" y="6196"/>
                          <a:chExt cx="8387" cy="6633"/>
                        </a:xfrm>
                      </p:grpSpPr>
                      <p:sp>
                        <p:nvSpPr>
                          <p:cNvPr id="3086" name="Text Box 1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69" y="11301"/>
                            <a:ext cx="981" cy="44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11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cs typeface="Arial" pitchFamily="34" charset="0"/>
                              </a:rPr>
                              <a:t>PH 3</a:t>
                            </a:r>
                            <a:endPara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8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11" y="6196"/>
                            <a:ext cx="8387" cy="6633"/>
                            <a:chOff x="1611" y="6196"/>
                            <a:chExt cx="8387" cy="6633"/>
                          </a:xfrm>
                        </p:grpSpPr>
                        <p:sp>
                          <p:nvSpPr>
                            <p:cNvPr id="3088" name="AutoShape 16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7470" y="12624"/>
                              <a:ext cx="216" cy="205"/>
                            </a:xfrm>
                            <a:prstGeom prst="star5">
                              <a:avLst/>
                            </a:prstGeom>
                            <a:solidFill>
                              <a:srgbClr val="FFC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9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11" y="6196"/>
                              <a:ext cx="8387" cy="5935"/>
                              <a:chOff x="1611" y="6196"/>
                              <a:chExt cx="8387" cy="5935"/>
                            </a:xfrm>
                          </p:grpSpPr>
                          <p:sp>
                            <p:nvSpPr>
                              <p:cNvPr id="3090" name="Text Box 18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55" y="6676"/>
                                <a:ext cx="1536" cy="503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ts val="100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n-US" sz="1600" b="1" i="0" u="none" strike="noStrike" cap="none" normalizeH="0" baseline="0" dirty="0" err="1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cs typeface="Arial" pitchFamily="34" charset="0"/>
                                  </a:rPr>
                                  <a:t>Forebay</a:t>
                                </a:r>
                                <a:endParaRPr kumimoji="0" lang="en-US" sz="16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0" name="Group 1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11" y="6196"/>
                                <a:ext cx="8387" cy="5935"/>
                                <a:chOff x="1611" y="6196"/>
                                <a:chExt cx="8387" cy="5935"/>
                              </a:xfrm>
                            </p:grpSpPr>
                            <p:sp>
                              <p:nvSpPr>
                                <p:cNvPr id="3092" name="AutoShape 20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693" y="9263"/>
                                  <a:ext cx="216" cy="205"/>
                                </a:xfrm>
                                <a:prstGeom prst="star5">
                                  <a:avLst/>
                                </a:prstGeom>
                                <a:solidFill>
                                  <a:srgbClr val="FFC000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1" name="Group 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11" y="6196"/>
                                  <a:ext cx="8387" cy="5935"/>
                                  <a:chOff x="1611" y="6196"/>
                                  <a:chExt cx="8387" cy="5935"/>
                                </a:xfrm>
                              </p:grpSpPr>
                              <p:sp>
                                <p:nvSpPr>
                                  <p:cNvPr id="3094" name="Text Box 2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20" y="9332"/>
                                    <a:ext cx="1680" cy="4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12700">
                                    <a:noFill/>
                                    <a:prstDash val="dash"/>
                                    <a:miter lim="800000"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l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ts val="100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r>
                                      <a:rPr kumimoji="0" lang="en-US" sz="1200" b="0" i="0" u="none" strike="noStrike" cap="none" normalizeH="0" baseline="0" dirty="0" err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  <a:cs typeface="Arial" pitchFamily="34" charset="0"/>
                                      </a:rPr>
                                      <a:t>Westrick</a:t>
                                    </a:r>
                                    <a:r>
                                      <a:rPr kumimoji="0" lang="en-US" sz="12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  <a:cs typeface="Arial" pitchFamily="34" charset="0"/>
                                      </a:rPr>
                                      <a:t> Park</a:t>
                                    </a:r>
                                    <a:endParaRPr kumimoji="0" lang="en-US" sz="1200" b="0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cs typeface="Arial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2" name="Group 2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11" y="6196"/>
                                    <a:ext cx="8387" cy="5935"/>
                                    <a:chOff x="1611" y="6196"/>
                                    <a:chExt cx="8387" cy="5935"/>
                                  </a:xfrm>
                                </p:grpSpPr>
                                <p:sp>
                                  <p:nvSpPr>
                                    <p:cNvPr id="3096" name="AutoShape 2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950" y="10972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92D050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13" name="Group 2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11" y="6196"/>
                                      <a:ext cx="8387" cy="5935"/>
                                      <a:chOff x="1611" y="6196"/>
                                      <a:chExt cx="8387" cy="5935"/>
                                    </a:xfrm>
                                  </p:grpSpPr>
                                  <p:sp>
                                    <p:nvSpPr>
                                      <p:cNvPr id="3098" name="AutoShape 2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446" y="11010"/>
                                        <a:ext cx="86" cy="86"/>
                                      </a:xfrm>
                                      <a:prstGeom prst="flowChartConnector">
                                        <a:avLst/>
                                      </a:prstGeom>
                                      <a:solidFill>
                                        <a:srgbClr val="92D05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4" name="Group 27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11" y="6196"/>
                                        <a:ext cx="8387" cy="5935"/>
                                        <a:chOff x="1611" y="6196"/>
                                        <a:chExt cx="8387" cy="5935"/>
                                      </a:xfrm>
                                    </p:grpSpPr>
                                    <p:sp>
                                      <p:nvSpPr>
                                        <p:cNvPr id="3100" name="AutoShape 2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701" y="11805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1" name="AutoShape 2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00" y="10914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2" name="AutoShape 3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00" y="1105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3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00" y="11129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4" name="AutoShape 3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646" y="1053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5" name="AutoShape 3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235" y="9834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6" name="AutoShape 3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11" y="10389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7" name="AutoShape 3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830" y="1053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8" name="AutoShape 3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865" y="10626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09" name="AutoShape 3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576" y="1166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0" name="AutoShape 3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576" y="1129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1" name="AutoShape 3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720" y="10914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2" name="AutoShape 4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864" y="10626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3" name="AutoShape 4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576" y="1067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4" name="AutoShape 4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345" y="10866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5" name="AutoShape 4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01" y="1120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6" name="AutoShape 4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865" y="1129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7" name="AutoShape 4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01" y="1072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8" name="AutoShape 4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345" y="1053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19" name="AutoShape 4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865" y="10770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0" name="AutoShape 4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009" y="10125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1" name="AutoShape 4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235" y="1105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2" name="AutoShape 5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700" y="1082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3" name="AutoShape 5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376" y="10914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4" name="AutoShape 5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01" y="1033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5" name="AutoShape 5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609" y="10389"/>
                                          <a:ext cx="86" cy="87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6" name="AutoShape 5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578" y="1111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7" name="AutoShape 5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490" y="10475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8" name="AutoShape 5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235" y="10856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29" name="AutoShape 5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415" y="1095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0" name="AutoShape 5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732" y="1025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1" name="AutoShape 5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149" y="1021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2" name="AutoShape 6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916" y="10269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3" name="AutoShape 6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860" y="1083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4" name="AutoShape 6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941" y="1107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5" name="AutoShape 6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701" y="11000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6" name="AutoShape 6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501" y="9834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7" name="AutoShape 6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235" y="10166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8" name="AutoShape 6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560" y="1030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39" name="AutoShape 6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027" y="1056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0" name="AutoShape 6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290" y="1053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1" name="AutoShape 6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204" y="1064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2" name="AutoShape 7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779" y="10080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3" name="AutoShape 7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865" y="1044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4" name="AutoShape 7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532" y="1127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5" name="AutoShape 7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86" y="1141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6" name="AutoShape 7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806" y="1118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7" name="AutoShape 7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778" y="1094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8" name="AutoShape 7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290" y="1133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49" name="AutoShape 7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860" y="11719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0" name="AutoShape 78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027" y="11068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1" name="AutoShape 79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590" y="11010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2" name="AutoShape 8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15" y="1189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3" name="AutoShape 8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59" y="11575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4" name="AutoShape 8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491" y="10591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5" name="AutoShape 8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201" y="1048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6" name="AutoShape 84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97" y="11113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7" name="AutoShape 85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532" y="1071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8" name="AutoShape 86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35" y="11977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59" name="AutoShape 8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693" y="10712"/>
                                          <a:ext cx="86" cy="86"/>
                                        </a:xfrm>
                                        <a:prstGeom prst="flowChartConnector">
                                          <a:avLst/>
                                        </a:prstGeom>
                                        <a:solidFill>
                                          <a:srgbClr val="92D050"/>
                                        </a:solidFill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5" name="Group 8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405" y="6196"/>
                                          <a:ext cx="5593" cy="5935"/>
                                          <a:chOff x="4405" y="6196"/>
                                          <a:chExt cx="5593" cy="5935"/>
                                        </a:xfrm>
                                      </p:grpSpPr>
                                      <p:sp>
                                        <p:nvSpPr>
                                          <p:cNvPr id="3161" name="AutoShape 89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9450" y="10125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2" name="AutoShape 9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825" y="12045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3" name="AutoShape 91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681" y="11805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4" name="AutoShape 9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537" y="10389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5" name="AutoShape 9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225" y="10770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6" name="AutoShape 94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681" y="11058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7" name="AutoShape 9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393" y="11027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8" name="AutoShape 96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9912" y="10269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69" name="AutoShape 97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478" y="10482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0" name="AutoShape 98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8966" y="10924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1" name="AutoShape 99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055" y="11805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2" name="AutoShape 100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451" y="11359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3" name="AutoShape 101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451" y="10389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4" name="AutoShape 10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384" y="11503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5" name="AutoShape 10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623" y="11661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6" name="AutoShape 104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709" y="10899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7" name="AutoShape 10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709" y="11027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8" name="AutoShape 106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537" y="10907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179" name="AutoShape 107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139" y="11747"/>
                                            <a:ext cx="86" cy="86"/>
                                          </a:xfrm>
                                          <a:prstGeom prst="flowChartConnector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vert="horz" wrap="square" lIns="91440" tIns="45720" rIns="91440" bIns="45720" numCol="1" anchor="t" anchorCtr="0" compatLnSpc="1">
                                            <a:prstTxWarp prst="textNoShape">
                                              <a:avLst/>
                                            </a:prstTxWarp>
                                          </a:bodyPr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6" name="Group 108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405" y="6196"/>
                                            <a:ext cx="4561" cy="2593"/>
                                            <a:chOff x="4405" y="6196"/>
                                            <a:chExt cx="4561" cy="2593"/>
                                          </a:xfrm>
                                        </p:grpSpPr>
                                        <p:sp>
                                          <p:nvSpPr>
                                            <p:cNvPr id="3181" name="AutoShape 109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520" y="8169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2" name="AutoShape 11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081" y="8703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3" name="AutoShape 111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8880" y="8313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4" name="AutoShape 11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549" y="6930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5" name="AutoShape 11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701" y="764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6" name="AutoShape 11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590" y="671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7" name="AutoShape 11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969" y="8559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8" name="AutoShape 11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200" y="8313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89" name="AutoShape 11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470" y="8457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0" name="AutoShape 11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622" y="788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1" name="AutoShape 119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766" y="8028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2" name="AutoShape 120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10" y="7788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3" name="AutoShape 121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7910" y="7500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4" name="AutoShape 122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664" y="788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5" name="AutoShape 123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405" y="6282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6" name="AutoShape 12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446" y="671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7" name="AutoShape 12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787" y="6196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8" name="AutoShape 12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376" y="671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99" name="AutoShape 12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113" y="7414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200" name="AutoShape 128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6681" y="7179"/>
                                              <a:ext cx="86" cy="86"/>
                                            </a:xfrm>
                                            <a:prstGeom prst="flowChartConnector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17" name="Group 129"/>
            <p:cNvGrpSpPr/>
            <p:nvPr/>
          </p:nvGrpSpPr>
          <p:grpSpPr>
            <a:xfrm>
              <a:off x="5181600" y="2971800"/>
              <a:ext cx="1981200" cy="2343150"/>
              <a:chOff x="0" y="0"/>
              <a:chExt cx="1666876" cy="196215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0" y="371475"/>
                <a:ext cx="447675" cy="158115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33350" y="295275"/>
                <a:ext cx="323850" cy="163830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95275" y="304800"/>
                <a:ext cx="314325" cy="160020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57200" y="295275"/>
                <a:ext cx="142875" cy="1571625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609600" y="276225"/>
                <a:ext cx="19050" cy="160020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581025" y="314325"/>
                <a:ext cx="200025" cy="160020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>
                <a:off x="581026" y="238125"/>
                <a:ext cx="428624" cy="167640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>
                <a:off x="590550" y="171450"/>
                <a:ext cx="619125" cy="1724025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600075" y="123825"/>
                <a:ext cx="771525" cy="177165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581025" y="104775"/>
                <a:ext cx="923925" cy="1857375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609600" y="0"/>
                <a:ext cx="1057276" cy="192405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USDA shore/boat hazing Apr 15 – July 30</a:t>
            </a:r>
          </a:p>
          <a:p>
            <a:r>
              <a:rPr lang="en-US" dirty="0" smtClean="0"/>
              <a:t>No avian line change</a:t>
            </a:r>
          </a:p>
          <a:p>
            <a:r>
              <a:rPr lang="en-US" dirty="0" smtClean="0"/>
              <a:t>Monitor all bird numbers for status reporting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of Concern</a:t>
            </a:r>
            <a:endParaRPr lang="en-US" dirty="0"/>
          </a:p>
        </p:txBody>
      </p:sp>
      <p:pic>
        <p:nvPicPr>
          <p:cNvPr id="5" name="Content Placeholder 3" descr="gull on no gull sig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828800"/>
            <a:ext cx="4572000" cy="381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Island Gull Colony</a:t>
            </a:r>
            <a:endParaRPr lang="en-US" dirty="0"/>
          </a:p>
        </p:txBody>
      </p:sp>
      <p:pic>
        <p:nvPicPr>
          <p:cNvPr id="4" name="Content Placeholder 3" descr="Lab work 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8153400" cy="4191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</a:t>
            </a:r>
            <a:r>
              <a:rPr lang="en-US" dirty="0" smtClean="0"/>
              <a:t> Requirements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Juvenile survival 96% spring / 93% summer</a:t>
            </a:r>
          </a:p>
          <a:p>
            <a:r>
              <a:rPr lang="en-US" dirty="0" smtClean="0"/>
              <a:t>Reasonable and Prudent Alternatives (RPAs)</a:t>
            </a:r>
          </a:p>
          <a:p>
            <a:pPr lvl="1"/>
            <a:r>
              <a:rPr lang="en-US" sz="2800" dirty="0" smtClean="0"/>
              <a:t>47 Manage avian predators on COE land</a:t>
            </a:r>
          </a:p>
          <a:p>
            <a:pPr lvl="1"/>
            <a:r>
              <a:rPr lang="en-US" sz="2800" dirty="0" smtClean="0"/>
              <a:t>48 Continue deterrent measures</a:t>
            </a:r>
          </a:p>
          <a:p>
            <a:pPr lvl="1"/>
            <a:r>
              <a:rPr lang="en-US" sz="2800" dirty="0" smtClean="0"/>
              <a:t>68 Monitor avian predation and </a:t>
            </a:r>
            <a:r>
              <a:rPr lang="en-US" sz="2800" dirty="0" err="1" smtClean="0"/>
              <a:t>smolt</a:t>
            </a:r>
            <a:r>
              <a:rPr lang="en-US" sz="2800" dirty="0" smtClean="0"/>
              <a:t> impacts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History of Gull Management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724" y="685800"/>
            <a:ext cx="719787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Realtime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Avian Line Array</a:t>
            </a:r>
            <a:endParaRPr lang="en-US" dirty="0"/>
          </a:p>
        </p:txBody>
      </p:sp>
      <p:pic>
        <p:nvPicPr>
          <p:cNvPr id="4" name="Content Placeholder 4" descr="The Dalles Dam Avian Lines and Zo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00" t="11317" r="2500" b="12903"/>
          <a:stretch>
            <a:fillRect/>
          </a:stretch>
        </p:blipFill>
        <p:spPr>
          <a:xfrm>
            <a:off x="233901" y="1219200"/>
            <a:ext cx="86052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Line Attachment</a:t>
            </a:r>
            <a:endParaRPr lang="en-US" dirty="0"/>
          </a:p>
        </p:txBody>
      </p:sp>
      <p:pic>
        <p:nvPicPr>
          <p:cNvPr id="4" name="Content Placeholder 3" descr="avian line count 010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1600200"/>
            <a:ext cx="2971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vian line count 0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8200" y="1371600"/>
            <a:ext cx="36195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362</TotalTime>
  <Words>343</Words>
  <Application>Microsoft Office PowerPoint</Application>
  <PresentationFormat>On-screen Show (4:3)</PresentationFormat>
  <Paragraphs>53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PPT_Master_Slide_Template</vt:lpstr>
      <vt:lpstr>Slide Master</vt:lpstr>
      <vt:lpstr>The Dalles Dam Birds</vt:lpstr>
      <vt:lpstr>Bird of Concern</vt:lpstr>
      <vt:lpstr>Miller Island Gull Colony</vt:lpstr>
      <vt:lpstr>BiOp Requirements</vt:lpstr>
      <vt:lpstr>History of Gull Management</vt:lpstr>
      <vt:lpstr>Slide 6</vt:lpstr>
      <vt:lpstr>Realtime Database</vt:lpstr>
      <vt:lpstr> Avian Line Array</vt:lpstr>
      <vt:lpstr>Avian Line Attachment</vt:lpstr>
      <vt:lpstr>Slide 10</vt:lpstr>
      <vt:lpstr>Raptor / Line Contact</vt:lpstr>
      <vt:lpstr>Westrick Park Eagles</vt:lpstr>
      <vt:lpstr>Eagle Food Source</vt:lpstr>
      <vt:lpstr>Slide 14</vt:lpstr>
      <vt:lpstr>2016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61</cp:revision>
  <dcterms:created xsi:type="dcterms:W3CDTF">2009-08-07T22:07:09Z</dcterms:created>
  <dcterms:modified xsi:type="dcterms:W3CDTF">2015-11-30T15:36:41Z</dcterms:modified>
</cp:coreProperties>
</file>